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A99F7-9551-473B-8E23-EF7ED79A346E}" type="datetimeFigureOut">
              <a:rPr lang="pt-BR" smtClean="0"/>
              <a:t>05/06/2014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3EFBF-AE37-495E-BB7A-BFAEE12D73F4}" type="slidenum">
              <a:rPr lang="pt-BR" smtClean="0"/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A99F7-9551-473B-8E23-EF7ED79A346E}" type="datetimeFigureOut">
              <a:rPr lang="pt-BR" smtClean="0"/>
              <a:t>05/06/2014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3EFBF-AE37-495E-BB7A-BFAEE12D73F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A99F7-9551-473B-8E23-EF7ED79A346E}" type="datetimeFigureOut">
              <a:rPr lang="pt-BR" smtClean="0"/>
              <a:t>05/06/2014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3EFBF-AE37-495E-BB7A-BFAEE12D73F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A99F7-9551-473B-8E23-EF7ED79A346E}" type="datetimeFigureOut">
              <a:rPr lang="pt-BR" smtClean="0"/>
              <a:t>05/06/2014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3EFBF-AE37-495E-BB7A-BFAEE12D73F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A99F7-9551-473B-8E23-EF7ED79A346E}" type="datetimeFigureOut">
              <a:rPr lang="pt-BR" smtClean="0"/>
              <a:t>05/06/2014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3EFBF-AE37-495E-BB7A-BFAEE12D73F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A99F7-9551-473B-8E23-EF7ED79A346E}" type="datetimeFigureOut">
              <a:rPr lang="pt-BR" smtClean="0"/>
              <a:t>05/06/2014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3EFBF-AE37-495E-BB7A-BFAEE12D73F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A99F7-9551-473B-8E23-EF7ED79A346E}" type="datetimeFigureOut">
              <a:rPr lang="pt-BR" smtClean="0"/>
              <a:t>05/06/2014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3EFBF-AE37-495E-BB7A-BFAEE12D73F4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A99F7-9551-473B-8E23-EF7ED79A346E}" type="datetimeFigureOut">
              <a:rPr lang="pt-BR" smtClean="0"/>
              <a:t>05/06/2014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3EFBF-AE37-495E-BB7A-BFAEE12D73F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A99F7-9551-473B-8E23-EF7ED79A346E}" type="datetimeFigureOut">
              <a:rPr lang="pt-BR" smtClean="0"/>
              <a:t>05/06/2014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3EFBF-AE37-495E-BB7A-BFAEE12D73F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A99F7-9551-473B-8E23-EF7ED79A346E}" type="datetimeFigureOut">
              <a:rPr lang="pt-BR" smtClean="0"/>
              <a:t>05/06/2014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3EFBF-AE37-495E-BB7A-BFAEE12D73F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6AA99F7-9551-473B-8E23-EF7ED79A346E}" type="datetimeFigureOut">
              <a:rPr lang="pt-BR" smtClean="0"/>
              <a:t>05/06/2014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D23EFBF-AE37-495E-BB7A-BFAEE12D73F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6AA99F7-9551-473B-8E23-EF7ED79A346E}" type="datetimeFigureOut">
              <a:rPr lang="pt-BR" smtClean="0"/>
              <a:t>05/06/2014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D23EFBF-AE37-495E-BB7A-BFAEE12D73F4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172480" cy="1470025"/>
          </a:xfrm>
        </p:spPr>
        <p:txBody>
          <a:bodyPr>
            <a:noAutofit/>
          </a:bodyPr>
          <a:lstStyle/>
          <a:p>
            <a:r>
              <a:rPr lang="pt-BR" sz="3600" dirty="0" smtClean="0"/>
              <a:t>DIPLOMA AO MÉRITO CYRO MARTINS:</a:t>
            </a:r>
            <a:br>
              <a:rPr lang="pt-BR" sz="3600" dirty="0" smtClean="0"/>
            </a:br>
            <a:r>
              <a:rPr lang="pt-BR" sz="3600" dirty="0" smtClean="0"/>
              <a:t>reconhecimento da ciência e cultura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4071942"/>
            <a:ext cx="7772400" cy="1571636"/>
          </a:xfrm>
        </p:spPr>
        <p:txBody>
          <a:bodyPr/>
          <a:lstStyle/>
          <a:p>
            <a:r>
              <a:rPr lang="pt-BR" sz="3200" dirty="0" smtClean="0"/>
              <a:t>Outorgado</a:t>
            </a:r>
            <a:r>
              <a:rPr lang="pt-BR" dirty="0" smtClean="0"/>
              <a:t> </a:t>
            </a:r>
            <a:r>
              <a:rPr lang="pt-BR" sz="3200" dirty="0" smtClean="0"/>
              <a:t>pelo Centro de Estudos de Literatura e Psicanálise Cyro Martins - CELPCYRO</a:t>
            </a:r>
            <a:endParaRPr lang="pt-BR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QlWsQupyyQU7yIhJZAzG7ZBmtMx8XxtRVcR7nd0Dg_WbHXXHX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500306"/>
            <a:ext cx="3286148" cy="3643338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357158" y="500042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DR. CLAUDIO LAKS EIZIRIK</a:t>
            </a:r>
            <a:endParaRPr lang="pt-BR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71472" y="285728"/>
            <a:ext cx="77153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Graduado em Medicina pela Universidade Federal do Rio Grande do Sul (1969)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/>
          </a:p>
          <a:p>
            <a:r>
              <a:rPr lang="pt-BR" sz="2400" dirty="0" smtClean="0"/>
              <a:t>  Doutorado em Medicina: Ciências Médicas pela Universidade Federal do Rio Grande do Sul (1998).</a:t>
            </a:r>
          </a:p>
          <a:p>
            <a:endParaRPr lang="pt-BR" sz="2400" dirty="0"/>
          </a:p>
          <a:p>
            <a:r>
              <a:rPr lang="pt-BR" sz="2400" dirty="0" smtClean="0"/>
              <a:t>Professor Associado IV da Universidade Federal do Rio Grande do Sul</a:t>
            </a:r>
          </a:p>
          <a:p>
            <a:endParaRPr lang="pt-BR" sz="2400" dirty="0"/>
          </a:p>
          <a:p>
            <a:r>
              <a:rPr lang="pt-BR" sz="2400" dirty="0"/>
              <a:t>M</a:t>
            </a:r>
            <a:r>
              <a:rPr lang="pt-BR" sz="2400" dirty="0" smtClean="0"/>
              <a:t>embro do corpo clínico do Hospital de Clínicas de Porto Alegre</a:t>
            </a:r>
          </a:p>
          <a:p>
            <a:endParaRPr lang="pt-BR" sz="2400" dirty="0"/>
          </a:p>
          <a:p>
            <a:r>
              <a:rPr lang="pt-BR" sz="2400" dirty="0" smtClean="0"/>
              <a:t> Analista didata da Sociedade Psicanalítica de Porto Alegre</a:t>
            </a:r>
          </a:p>
          <a:p>
            <a:endParaRPr lang="pt-BR" sz="2400" dirty="0"/>
          </a:p>
          <a:p>
            <a:r>
              <a:rPr lang="pt-BR" sz="2400" dirty="0" smtClean="0"/>
              <a:t>Ex-presidente da Associação Psicanalítica Internacional</a:t>
            </a:r>
            <a:endParaRPr lang="pt-B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142852"/>
            <a:ext cx="8143932" cy="10033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sz="2000" dirty="0" smtClean="0"/>
              <a:t>2012 -</a:t>
            </a:r>
            <a:r>
              <a:rPr lang="pt-BR" sz="2000" b="1" dirty="0" smtClean="0"/>
              <a:t>Paraninfo dos formandos do Programa de Residência Médica </a:t>
            </a:r>
            <a:r>
              <a:rPr lang="pt-BR" sz="2000" dirty="0" smtClean="0"/>
              <a:t>– 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/>
              <a:t>Serviço do Hospital de Clínicas de Porto Alegre</a:t>
            </a:r>
          </a:p>
          <a:p>
            <a:pPr>
              <a:buFont typeface="Arial" pitchFamily="34" charset="0"/>
              <a:buChar char="•"/>
            </a:pPr>
            <a:endParaRPr lang="pt-BR" dirty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2011 – </a:t>
            </a:r>
            <a:r>
              <a:rPr lang="pt-BR" b="1" dirty="0" smtClean="0"/>
              <a:t>Paraninfo dos formandos do programa de Residência Médica e Curso de Especialização em Psiquiatria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 Serviço de Psiquiatria/HCPA e Departamento de Medicina Legal e Psiquiatria/</a:t>
            </a:r>
            <a:r>
              <a:rPr lang="pt-BR" sz="1600" dirty="0" err="1" smtClean="0"/>
              <a:t>Famed-UFRGS</a:t>
            </a:r>
            <a:endParaRPr lang="pt-BR" sz="1600" dirty="0" smtClean="0"/>
          </a:p>
          <a:p>
            <a:pPr>
              <a:buFont typeface="Arial" pitchFamily="34" charset="0"/>
              <a:buChar char="•"/>
            </a:pPr>
            <a:endParaRPr lang="pt-BR" sz="1600" dirty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2011 – </a:t>
            </a:r>
            <a:r>
              <a:rPr lang="pt-BR" b="1" dirty="0" smtClean="0"/>
              <a:t>Sigourney</a:t>
            </a:r>
            <a:r>
              <a:rPr lang="pt-BR" dirty="0" smtClean="0"/>
              <a:t> </a:t>
            </a:r>
            <a:r>
              <a:rPr lang="pt-BR" b="1" dirty="0" smtClean="0"/>
              <a:t>Award </a:t>
            </a:r>
            <a:r>
              <a:rPr lang="en-US" b="1" dirty="0" smtClean="0"/>
              <a:t>or distinguished contributions to psychoanalysis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Sigourney Trust, New York City</a:t>
            </a:r>
          </a:p>
          <a:p>
            <a:pPr>
              <a:buFont typeface="Arial" pitchFamily="34" charset="0"/>
              <a:buChar char="•"/>
            </a:pPr>
            <a:endParaRPr lang="en-US" sz="1600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200</a:t>
            </a:r>
            <a:r>
              <a:rPr lang="en-US" sz="1600" dirty="0" smtClean="0"/>
              <a:t>8 </a:t>
            </a:r>
            <a:r>
              <a:rPr lang="en-US" sz="1600" b="1" dirty="0" smtClean="0"/>
              <a:t>- </a:t>
            </a:r>
            <a:r>
              <a:rPr lang="pt-BR" sz="1600" b="1" dirty="0" smtClean="0"/>
              <a:t>Professor Homenageado - Formatura Psiquiatria 2008 - Programa de Residência Médica e Curso de Especialização em Psiquiatria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/>
              <a:t>Hospital de Clínicas de Porto Alegre e Departamento de Psiquiatria e Medicina Legal/FAMED/UFRGS</a:t>
            </a:r>
          </a:p>
          <a:p>
            <a:pPr>
              <a:buFont typeface="Arial" pitchFamily="34" charset="0"/>
              <a:buChar char="•"/>
            </a:pPr>
            <a:endParaRPr lang="pt-BR" sz="1600" dirty="0"/>
          </a:p>
          <a:p>
            <a:r>
              <a:rPr lang="pt-BR" dirty="0" smtClean="0"/>
              <a:t>2007 - </a:t>
            </a:r>
            <a:r>
              <a:rPr lang="pt-BR" b="1" dirty="0" smtClean="0"/>
              <a:t>Paraninfo dos formandos do Programa de Residência Médica e Curso de Especialização em Psiquiatria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/>
              <a:t>Serviço de Psiquiatria/HCPA e Departamento de Psiquiatria e Medicina Legal/FAMED/UFRGS</a:t>
            </a:r>
          </a:p>
          <a:p>
            <a:pPr>
              <a:buFont typeface="Arial" pitchFamily="34" charset="0"/>
              <a:buChar char="•"/>
            </a:pPr>
            <a:endParaRPr lang="pt-BR" sz="1600" dirty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1992 - </a:t>
            </a:r>
            <a:r>
              <a:rPr lang="pt-BR" b="1" dirty="0" smtClean="0"/>
              <a:t>Paraninfo dos Formandos no Curso de Especialização e Residência Médica em Psiquiatria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/>
              <a:t>Universidade Federal do Rio Grande do Sul</a:t>
            </a:r>
          </a:p>
          <a:p>
            <a:pPr>
              <a:buFont typeface="Arial" pitchFamily="34" charset="0"/>
              <a:buChar char="•"/>
            </a:pPr>
            <a:endParaRPr lang="pt-BR" sz="1600" dirty="0"/>
          </a:p>
          <a:p>
            <a:pPr>
              <a:buFont typeface="Arial" pitchFamily="34" charset="0"/>
              <a:buChar char="•"/>
            </a:pPr>
            <a:r>
              <a:rPr lang="pt-BR" sz="1600" dirty="0" smtClean="0"/>
              <a:t>1982 - </a:t>
            </a:r>
            <a:r>
              <a:rPr lang="pt-BR" b="1" dirty="0" smtClean="0"/>
              <a:t>Paraninfo dos Formandos no Curso de Especialização e Residência Médica em Psiquiatria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/>
              <a:t>Universidade Federal do Rio Grande do Sul</a:t>
            </a:r>
          </a:p>
          <a:p>
            <a:pPr>
              <a:buFont typeface="Arial" pitchFamily="34" charset="0"/>
              <a:buChar char="•"/>
            </a:pPr>
            <a:endParaRPr lang="pt-BR" sz="1600" dirty="0" smtClean="0"/>
          </a:p>
          <a:p>
            <a:pPr>
              <a:buFont typeface="Arial" pitchFamily="34" charset="0"/>
              <a:buChar char="•"/>
            </a:pPr>
            <a:endParaRPr lang="pt-BR" sz="1600" dirty="0"/>
          </a:p>
          <a:p>
            <a:pPr>
              <a:buFont typeface="Arial" pitchFamily="34" charset="0"/>
              <a:buChar char="•"/>
            </a:pPr>
            <a:endParaRPr lang="pt-BR" sz="1600" dirty="0" smtClean="0"/>
          </a:p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>
              <a:buFont typeface="Arial" pitchFamily="34" charset="0"/>
              <a:buChar char="•"/>
            </a:pPr>
            <a:endParaRPr lang="pt-BR" b="1" dirty="0" smtClean="0"/>
          </a:p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endParaRPr lang="pt-BR" dirty="0"/>
          </a:p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4282" y="1857364"/>
            <a:ext cx="8286808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000" b="1" dirty="0" smtClean="0"/>
              <a:t>Produção bibliográfica</a:t>
            </a:r>
          </a:p>
          <a:p>
            <a:pPr>
              <a:buFont typeface="Arial" pitchFamily="34" charset="0"/>
              <a:buChar char="•"/>
            </a:pPr>
            <a:endParaRPr lang="pt-BR" b="1" dirty="0" smtClean="0"/>
          </a:p>
          <a:p>
            <a:pPr>
              <a:buFont typeface="Arial" pitchFamily="34" charset="0"/>
              <a:buChar char="•"/>
            </a:pPr>
            <a:r>
              <a:rPr lang="pt-BR" b="1" dirty="0"/>
              <a:t> </a:t>
            </a:r>
            <a:r>
              <a:rPr lang="pt-BR" sz="2000" dirty="0" smtClean="0"/>
              <a:t>Artigos completos publicados em periódicos                                118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Trabalhos publicados em anais de congressos                                    9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Livros e capítulos                                                                                            54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Textos em jornais ou revistas (magazines)                                           25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 Apresentações de trabalho                                                                         51</a:t>
            </a:r>
          </a:p>
          <a:p>
            <a:pPr>
              <a:buFont typeface="Arial" pitchFamily="34" charset="0"/>
              <a:buChar char="•"/>
            </a:pPr>
            <a:endParaRPr lang="pt-BR" sz="2000" dirty="0" smtClean="0"/>
          </a:p>
          <a:p>
            <a:pPr>
              <a:buFont typeface="Arial" pitchFamily="34" charset="0"/>
              <a:buChar char="•"/>
            </a:pPr>
            <a:r>
              <a:rPr lang="pt-BR" sz="2000" b="1" dirty="0" smtClean="0"/>
              <a:t>Orientações concluídas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Doutorado                                                                                                            7</a:t>
            </a:r>
          </a:p>
          <a:p>
            <a:pPr>
              <a:buFont typeface="Arial" pitchFamily="34" charset="0"/>
              <a:buChar char="•"/>
            </a:pPr>
            <a:r>
              <a:rPr lang="pt-BR" sz="2000" b="1" dirty="0" smtClean="0"/>
              <a:t>Mestrado                                                                                                         12</a:t>
            </a:r>
          </a:p>
          <a:p>
            <a:pPr>
              <a:buFont typeface="Arial" pitchFamily="34" charset="0"/>
              <a:buChar char="•"/>
            </a:pPr>
            <a:endParaRPr lang="pt-BR" sz="2000" b="1" dirty="0" smtClean="0"/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Participação em eventos científicos                                                         21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Participação em bancas examinadoras                                                    32</a:t>
            </a:r>
            <a:endParaRPr lang="pt-BR" sz="2000" b="1" dirty="0" smtClean="0"/>
          </a:p>
          <a:p>
            <a:pPr>
              <a:buFont typeface="Arial" pitchFamily="34" charset="0"/>
              <a:buChar char="•"/>
            </a:pPr>
            <a:endParaRPr lang="pt-BR" b="1" dirty="0" smtClean="0"/>
          </a:p>
          <a:p>
            <a:r>
              <a:rPr lang="pt-BR" b="1" dirty="0" smtClean="0"/>
              <a:t>          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28596" y="428604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INDICADORES DE PRODUÇÃO</a:t>
            </a:r>
            <a:endParaRPr lang="pt-BR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350</TotalTime>
  <Words>309</Words>
  <Application>Microsoft Office PowerPoint</Application>
  <PresentationFormat>Apresentação na tela (4:3)</PresentationFormat>
  <Paragraphs>61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Metrô</vt:lpstr>
      <vt:lpstr>DIPLOMA AO MÉRITO CYRO MARTINS: reconhecimento da ciência e cultura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DIPLOMA AO MÉRITO CYRO MARTINS: reconhecimento da ciência e cultura</dc:title>
  <dc:creator>Claudio Martins</dc:creator>
  <cp:lastModifiedBy>Claudio Martins</cp:lastModifiedBy>
  <cp:revision>11</cp:revision>
  <dcterms:created xsi:type="dcterms:W3CDTF">2014-06-05T14:51:22Z</dcterms:created>
  <dcterms:modified xsi:type="dcterms:W3CDTF">2014-06-05T20:42:18Z</dcterms:modified>
</cp:coreProperties>
</file>